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66" r:id="rId2"/>
    <p:sldId id="256" r:id="rId3"/>
    <p:sldId id="259" r:id="rId4"/>
    <p:sldId id="258" r:id="rId5"/>
    <p:sldId id="260" r:id="rId6"/>
    <p:sldId id="261" r:id="rId7"/>
    <p:sldId id="263" r:id="rId8"/>
    <p:sldId id="262" r:id="rId9"/>
    <p:sldId id="257" r:id="rId10"/>
    <p:sldId id="264" r:id="rId11"/>
    <p:sldId id="265"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4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D6B9C22-BE7E-481B-8888-6A9068BBF191}" type="datetimeFigureOut">
              <a:rPr lang="en-US" smtClean="0"/>
              <a:pPr/>
              <a:t>9/23/2010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036FF9-8932-4856-922F-73B01029CF45}"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6B9C22-BE7E-481B-8888-6A9068BBF191}"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036FF9-8932-4856-922F-73B01029CF4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4036FF9-8932-4856-922F-73B01029CF45}"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6B9C22-BE7E-481B-8888-6A9068BBF191}"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D6B9C22-BE7E-481B-8888-6A9068BBF191}" type="datetimeFigureOut">
              <a:rPr lang="en-US" smtClean="0"/>
              <a:pPr/>
              <a:t>9/23/2010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4036FF9-8932-4856-922F-73B01029CF45}"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D6B9C22-BE7E-481B-8888-6A9068BBF191}" type="datetimeFigureOut">
              <a:rPr lang="en-US" smtClean="0"/>
              <a:pPr/>
              <a:t>9/23/2010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036FF9-8932-4856-922F-73B01029CF45}"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D6B9C22-BE7E-481B-8888-6A9068BBF191}" type="datetimeFigureOut">
              <a:rPr lang="en-US" smtClean="0"/>
              <a:pPr/>
              <a:t>9/23/2010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036FF9-8932-4856-922F-73B01029CF45}"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D6B9C22-BE7E-481B-8888-6A9068BBF191}" type="datetimeFigureOut">
              <a:rPr lang="en-US" smtClean="0"/>
              <a:pPr/>
              <a:t>9/23/2010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4036FF9-8932-4856-922F-73B01029CF45}"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6B9C22-BE7E-481B-8888-6A9068BBF191}" type="datetimeFigureOut">
              <a:rPr lang="en-US" smtClean="0"/>
              <a:pPr/>
              <a:t>9/23/2010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4036FF9-8932-4856-922F-73B01029CF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D6B9C22-BE7E-481B-8888-6A9068BBF191}" type="datetimeFigureOut">
              <a:rPr lang="en-US" smtClean="0"/>
              <a:pPr/>
              <a:t>9/23/2010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4036FF9-8932-4856-922F-73B01029CF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4036FF9-8932-4856-922F-73B01029CF45}"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D6B9C22-BE7E-481B-8888-6A9068BBF191}" type="datetimeFigureOut">
              <a:rPr lang="en-US" smtClean="0"/>
              <a:pPr/>
              <a:t>9/23/2010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4036FF9-8932-4856-922F-73B01029CF45}"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D6B9C22-BE7E-481B-8888-6A9068BBF191}" type="datetimeFigureOut">
              <a:rPr lang="en-US" smtClean="0"/>
              <a:pPr/>
              <a:t>9/23/2010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D6B9C22-BE7E-481B-8888-6A9068BBF191}" type="datetimeFigureOut">
              <a:rPr lang="en-US" smtClean="0"/>
              <a:pPr/>
              <a:t>9/23/2010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4036FF9-8932-4856-922F-73B01029CF45}"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The Brain</a:t>
            </a:r>
            <a:endParaRPr lang="en-US" sz="6000" dirty="0"/>
          </a:p>
        </p:txBody>
      </p:sp>
      <p:pic>
        <p:nvPicPr>
          <p:cNvPr id="4" name="Content Placeholder 3" descr="Brain 2.bmp"/>
          <p:cNvPicPr>
            <a:picLocks noGrp="1" noChangeAspect="1"/>
          </p:cNvPicPr>
          <p:nvPr>
            <p:ph sz="quarter" idx="1"/>
          </p:nvPr>
        </p:nvPicPr>
        <p:blipFill>
          <a:blip r:embed="rId2" cstate="print"/>
          <a:stretch>
            <a:fillRect/>
          </a:stretch>
        </p:blipFill>
        <p:spPr>
          <a:xfrm>
            <a:off x="2286000" y="1600200"/>
            <a:ext cx="4550620" cy="4342722"/>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301752" y="1295400"/>
            <a:ext cx="8503920" cy="4803648"/>
          </a:xfrm>
        </p:spPr>
        <p:txBody>
          <a:bodyPr>
            <a:noAutofit/>
          </a:bodyPr>
          <a:lstStyle/>
          <a:p>
            <a:r>
              <a:rPr lang="en-US" sz="3600" dirty="0" smtClean="0"/>
              <a:t>The </a:t>
            </a:r>
            <a:r>
              <a:rPr lang="en-US" sz="3600" b="1" u="sng" dirty="0" smtClean="0"/>
              <a:t>occipital lobe </a:t>
            </a:r>
            <a:r>
              <a:rPr lang="en-US" sz="3600" dirty="0" smtClean="0"/>
              <a:t>contains the primary visual cortex, which handles visual information. </a:t>
            </a:r>
            <a:endParaRPr lang="en-US" sz="3600" dirty="0" smtClean="0"/>
          </a:p>
          <a:p>
            <a:r>
              <a:rPr lang="en-US" sz="3600" dirty="0" smtClean="0"/>
              <a:t>The </a:t>
            </a:r>
            <a:r>
              <a:rPr lang="en-US" sz="3600" b="1" u="sng" dirty="0" smtClean="0"/>
              <a:t>parietal lobe </a:t>
            </a:r>
            <a:r>
              <a:rPr lang="en-US" sz="3600" dirty="0" smtClean="0"/>
              <a:t>contains the primary </a:t>
            </a:r>
            <a:r>
              <a:rPr lang="en-US" sz="3600" dirty="0" err="1" smtClean="0"/>
              <a:t>somatosensory</a:t>
            </a:r>
            <a:r>
              <a:rPr lang="en-US" sz="3600" dirty="0" smtClean="0"/>
              <a:t> cortex, which handles information related to the sense of touch. The parietal lobe also plays a part in sensing body position and integrating visual information. </a:t>
            </a:r>
            <a:endParaRPr lang="en-US" sz="3600" dirty="0"/>
          </a:p>
        </p:txBody>
      </p:sp>
      <p:pic>
        <p:nvPicPr>
          <p:cNvPr id="5" name="Picture 4" descr="Brain.jpg"/>
          <p:cNvPicPr>
            <a:picLocks noChangeAspect="1"/>
          </p:cNvPicPr>
          <p:nvPr/>
        </p:nvPicPr>
        <p:blipFill>
          <a:blip r:embed="rId2" cstate="print"/>
          <a:stretch>
            <a:fillRect/>
          </a:stretch>
        </p:blipFill>
        <p:spPr>
          <a:xfrm>
            <a:off x="304800" y="228600"/>
            <a:ext cx="1219200" cy="1235602"/>
          </a:xfrm>
          <a:prstGeom prst="rect">
            <a:avLst/>
          </a:prstGeom>
        </p:spPr>
      </p:pic>
      <p:pic>
        <p:nvPicPr>
          <p:cNvPr id="6" name="Picture 5" descr="Brain.jpg"/>
          <p:cNvPicPr>
            <a:picLocks noChangeAspect="1"/>
          </p:cNvPicPr>
          <p:nvPr/>
        </p:nvPicPr>
        <p:blipFill>
          <a:blip r:embed="rId2" cstate="print"/>
          <a:stretch>
            <a:fillRect/>
          </a:stretch>
        </p:blipFill>
        <p:spPr>
          <a:xfrm>
            <a:off x="1752600" y="228600"/>
            <a:ext cx="1219200" cy="1235602"/>
          </a:xfrm>
          <a:prstGeom prst="rect">
            <a:avLst/>
          </a:prstGeom>
        </p:spPr>
      </p:pic>
      <p:pic>
        <p:nvPicPr>
          <p:cNvPr id="7" name="Picture 6" descr="Brain.jpg"/>
          <p:cNvPicPr>
            <a:picLocks noChangeAspect="1"/>
          </p:cNvPicPr>
          <p:nvPr/>
        </p:nvPicPr>
        <p:blipFill>
          <a:blip r:embed="rId2" cstate="print"/>
          <a:stretch>
            <a:fillRect/>
          </a:stretch>
        </p:blipFill>
        <p:spPr>
          <a:xfrm>
            <a:off x="3200400" y="228600"/>
            <a:ext cx="1219200" cy="1235602"/>
          </a:xfrm>
          <a:prstGeom prst="rect">
            <a:avLst/>
          </a:prstGeom>
        </p:spPr>
      </p:pic>
      <p:pic>
        <p:nvPicPr>
          <p:cNvPr id="8" name="Picture 7" descr="Brain.jpg"/>
          <p:cNvPicPr>
            <a:picLocks noChangeAspect="1"/>
          </p:cNvPicPr>
          <p:nvPr/>
        </p:nvPicPr>
        <p:blipFill>
          <a:blip r:embed="rId2" cstate="print"/>
          <a:stretch>
            <a:fillRect/>
          </a:stretch>
        </p:blipFill>
        <p:spPr>
          <a:xfrm>
            <a:off x="4648200" y="228600"/>
            <a:ext cx="1219200" cy="1235602"/>
          </a:xfrm>
          <a:prstGeom prst="rect">
            <a:avLst/>
          </a:prstGeom>
        </p:spPr>
      </p:pic>
      <p:pic>
        <p:nvPicPr>
          <p:cNvPr id="9" name="Picture 8" descr="Brain.jpg"/>
          <p:cNvPicPr>
            <a:picLocks noChangeAspect="1"/>
          </p:cNvPicPr>
          <p:nvPr/>
        </p:nvPicPr>
        <p:blipFill>
          <a:blip r:embed="rId2" cstate="print"/>
          <a:stretch>
            <a:fillRect/>
          </a:stretch>
        </p:blipFill>
        <p:spPr>
          <a:xfrm>
            <a:off x="6096000" y="228600"/>
            <a:ext cx="1219200" cy="1235602"/>
          </a:xfrm>
          <a:prstGeom prst="rect">
            <a:avLst/>
          </a:prstGeom>
        </p:spPr>
      </p:pic>
      <p:pic>
        <p:nvPicPr>
          <p:cNvPr id="10" name="Picture 9" descr="Brain.jpg"/>
          <p:cNvPicPr>
            <a:picLocks noChangeAspect="1"/>
          </p:cNvPicPr>
          <p:nvPr/>
        </p:nvPicPr>
        <p:blipFill>
          <a:blip r:embed="rId2" cstate="print"/>
          <a:stretch>
            <a:fillRect/>
          </a:stretch>
        </p:blipFill>
        <p:spPr>
          <a:xfrm>
            <a:off x="7543800" y="228600"/>
            <a:ext cx="1219200" cy="123560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a:bodyPr>
          <a:lstStyle/>
          <a:p>
            <a:r>
              <a:rPr lang="en-US" sz="3600" dirty="0" smtClean="0"/>
              <a:t>The </a:t>
            </a:r>
            <a:r>
              <a:rPr lang="en-US" sz="3600" b="1" u="sng" dirty="0" smtClean="0"/>
              <a:t>temporal lobe </a:t>
            </a:r>
            <a:r>
              <a:rPr lang="en-US" sz="3600" dirty="0" smtClean="0"/>
              <a:t>contains the primary auditory cortex, which is involved in processing auditory information. The left temporal lobe also contains </a:t>
            </a:r>
            <a:r>
              <a:rPr lang="en-US" sz="3600" b="1" dirty="0" err="1" smtClean="0"/>
              <a:t>Wernicke’s</a:t>
            </a:r>
            <a:r>
              <a:rPr lang="en-US" sz="3600" b="1" dirty="0" smtClean="0"/>
              <a:t> area</a:t>
            </a:r>
            <a:r>
              <a:rPr lang="en-US" sz="3600" dirty="0" smtClean="0"/>
              <a:t>, a part of the brain involved in language </a:t>
            </a:r>
            <a:r>
              <a:rPr lang="en-US" sz="3600" u="sng" dirty="0" smtClean="0"/>
              <a:t>comprehension. </a:t>
            </a:r>
            <a:endParaRPr lang="en-US" sz="3600" u="sng" dirty="0"/>
          </a:p>
        </p:txBody>
      </p:sp>
      <p:pic>
        <p:nvPicPr>
          <p:cNvPr id="4" name="Picture 3" descr="Brain 2.bmp"/>
          <p:cNvPicPr>
            <a:picLocks noChangeAspect="1"/>
          </p:cNvPicPr>
          <p:nvPr/>
        </p:nvPicPr>
        <p:blipFill>
          <a:blip r:embed="rId2" cstate="print"/>
          <a:stretch>
            <a:fillRect/>
          </a:stretch>
        </p:blipFill>
        <p:spPr>
          <a:xfrm>
            <a:off x="6934200" y="4495800"/>
            <a:ext cx="1876191" cy="179047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Hemispheres – Brain Lateralization</a:t>
            </a:r>
            <a:endParaRPr lang="en-US" sz="4000" dirty="0"/>
          </a:p>
        </p:txBody>
      </p:sp>
      <p:sp>
        <p:nvSpPr>
          <p:cNvPr id="3" name="Content Placeholder 2"/>
          <p:cNvSpPr>
            <a:spLocks noGrp="1"/>
          </p:cNvSpPr>
          <p:nvPr>
            <p:ph sz="quarter" idx="1"/>
          </p:nvPr>
        </p:nvSpPr>
        <p:spPr/>
        <p:txBody>
          <a:bodyPr>
            <a:normAutofit/>
          </a:bodyPr>
          <a:lstStyle/>
          <a:p>
            <a:r>
              <a:rPr lang="en-US" sz="3600" dirty="0" smtClean="0"/>
              <a:t>Brain lateralization: the cerebral cortex is divided into right and left halves that work together but have different areas of “specialty”.</a:t>
            </a:r>
            <a:endParaRPr lang="en-US" sz="3600" dirty="0"/>
          </a:p>
        </p:txBody>
      </p:sp>
      <p:pic>
        <p:nvPicPr>
          <p:cNvPr id="4" name="Picture 3" descr="brain 3.bmp"/>
          <p:cNvPicPr>
            <a:picLocks noChangeAspect="1"/>
          </p:cNvPicPr>
          <p:nvPr/>
        </p:nvPicPr>
        <p:blipFill>
          <a:blip r:embed="rId2" cstate="print"/>
          <a:stretch>
            <a:fillRect/>
          </a:stretch>
        </p:blipFill>
        <p:spPr>
          <a:xfrm>
            <a:off x="5791200" y="3810000"/>
            <a:ext cx="2286000" cy="2390572"/>
          </a:xfrm>
          <a:prstGeom prst="rect">
            <a:avLst/>
          </a:prstGeom>
        </p:spPr>
      </p:pic>
      <p:pic>
        <p:nvPicPr>
          <p:cNvPr id="5" name="Picture 4" descr="Brain.jpg"/>
          <p:cNvPicPr>
            <a:picLocks noChangeAspect="1"/>
          </p:cNvPicPr>
          <p:nvPr/>
        </p:nvPicPr>
        <p:blipFill>
          <a:blip r:embed="rId3" cstate="print"/>
          <a:stretch>
            <a:fillRect/>
          </a:stretch>
        </p:blipFill>
        <p:spPr>
          <a:xfrm>
            <a:off x="1295400" y="3962400"/>
            <a:ext cx="2124075" cy="21526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Left Hemisphere</a:t>
            </a:r>
            <a:endParaRPr lang="en-US" sz="5400" dirty="0"/>
          </a:p>
        </p:txBody>
      </p:sp>
      <p:sp>
        <p:nvSpPr>
          <p:cNvPr id="3" name="Content Placeholder 2"/>
          <p:cNvSpPr>
            <a:spLocks noGrp="1"/>
          </p:cNvSpPr>
          <p:nvPr>
            <p:ph sz="quarter" idx="1"/>
          </p:nvPr>
        </p:nvSpPr>
        <p:spPr>
          <a:xfrm>
            <a:off x="0" y="1295400"/>
            <a:ext cx="9144000" cy="5181600"/>
          </a:xfrm>
        </p:spPr>
        <p:txBody>
          <a:bodyPr>
            <a:noAutofit/>
          </a:bodyPr>
          <a:lstStyle/>
          <a:p>
            <a:r>
              <a:rPr lang="en-US" sz="3200" dirty="0" smtClean="0"/>
              <a:t>The left hemisphere specializes in analytical thought. The left hemisphere deals with hard facts: abstractions, structure, discipline and rules, time sequences, mathematics, categorizing, logic and rationality and deductive reasoning, knowledge, details, definitions, planning and goals, words (written and spoken and heard), productivity and efficiency, science and technology, stability, extraversion, physical activity, and the right side of the body.</a:t>
            </a:r>
            <a:endParaRPr lang="en-US" sz="3200" dirty="0"/>
          </a:p>
        </p:txBody>
      </p:sp>
      <p:pic>
        <p:nvPicPr>
          <p:cNvPr id="4" name="Picture 3" descr="Brain.jpg"/>
          <p:cNvPicPr>
            <a:picLocks noChangeAspect="1"/>
          </p:cNvPicPr>
          <p:nvPr/>
        </p:nvPicPr>
        <p:blipFill>
          <a:blip r:embed="rId2" cstate="print"/>
          <a:stretch>
            <a:fillRect/>
          </a:stretch>
        </p:blipFill>
        <p:spPr>
          <a:xfrm>
            <a:off x="228600" y="228600"/>
            <a:ext cx="1066800" cy="10811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Right Hemisphere</a:t>
            </a:r>
            <a:endParaRPr lang="en-US" sz="5400" dirty="0"/>
          </a:p>
        </p:txBody>
      </p:sp>
      <p:sp>
        <p:nvSpPr>
          <p:cNvPr id="3" name="Content Placeholder 2"/>
          <p:cNvSpPr>
            <a:spLocks noGrp="1"/>
          </p:cNvSpPr>
          <p:nvPr>
            <p:ph sz="quarter" idx="1"/>
          </p:nvPr>
        </p:nvSpPr>
        <p:spPr>
          <a:xfrm>
            <a:off x="0" y="1219200"/>
            <a:ext cx="9144000" cy="5105400"/>
          </a:xfrm>
        </p:spPr>
        <p:txBody>
          <a:bodyPr>
            <a:noAutofit/>
          </a:bodyPr>
          <a:lstStyle/>
          <a:p>
            <a:r>
              <a:rPr lang="en-US" sz="3200" dirty="0" smtClean="0"/>
              <a:t>The right hemisphere specializes in the "softer" aspects of life. This includes intuition, feelings and sensitivity, emotions, daydreaming and visualizing, creativity (including art and music), color, spatial awareness, first impressions, rhythm, spontaneity and impulsiveness, the physical senses, risk-taking, flexibility and variety, learning by experience, relationships, mysticism, play and sports, introversion, humor, motor </a:t>
            </a:r>
            <a:r>
              <a:rPr lang="en-US" sz="3200" dirty="0" smtClean="0"/>
              <a:t>skills and </a:t>
            </a:r>
            <a:r>
              <a:rPr lang="en-US" sz="3200" dirty="0" smtClean="0"/>
              <a:t>the left side of the </a:t>
            </a:r>
            <a:r>
              <a:rPr lang="en-US" sz="3200" dirty="0" smtClean="0"/>
              <a:t>body.</a:t>
            </a:r>
            <a:endParaRPr lang="en-US" sz="3200" dirty="0"/>
          </a:p>
        </p:txBody>
      </p:sp>
      <p:pic>
        <p:nvPicPr>
          <p:cNvPr id="5" name="Picture 4" descr="brain 3.bmp"/>
          <p:cNvPicPr>
            <a:picLocks noChangeAspect="1"/>
          </p:cNvPicPr>
          <p:nvPr/>
        </p:nvPicPr>
        <p:blipFill>
          <a:blip r:embed="rId2" cstate="print"/>
          <a:stretch>
            <a:fillRect/>
          </a:stretch>
        </p:blipFill>
        <p:spPr>
          <a:xfrm>
            <a:off x="7620000" y="0"/>
            <a:ext cx="1247581" cy="1143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normAutofit/>
          </a:bodyPr>
          <a:lstStyle/>
          <a:p>
            <a:r>
              <a:rPr lang="en-US" sz="7200" dirty="0" smtClean="0"/>
              <a:t>The </a:t>
            </a:r>
            <a:r>
              <a:rPr lang="en-US" sz="7200" dirty="0" smtClean="0"/>
              <a:t>Brain</a:t>
            </a:r>
            <a:endParaRPr lang="en-US" sz="7200" dirty="0"/>
          </a:p>
        </p:txBody>
      </p:sp>
      <p:pic>
        <p:nvPicPr>
          <p:cNvPr id="4" name="Picture 3" descr="brain.bmp"/>
          <p:cNvPicPr>
            <a:picLocks noChangeAspect="1"/>
          </p:cNvPicPr>
          <p:nvPr/>
        </p:nvPicPr>
        <p:blipFill>
          <a:blip r:embed="rId2" cstate="print"/>
          <a:stretch>
            <a:fillRect/>
          </a:stretch>
        </p:blipFill>
        <p:spPr>
          <a:xfrm>
            <a:off x="2438400" y="2590800"/>
            <a:ext cx="4572000" cy="3658566"/>
          </a:xfrm>
          <a:prstGeom prst="rect">
            <a:avLst/>
          </a:prstGeom>
        </p:spPr>
      </p:pic>
      <p:sp>
        <p:nvSpPr>
          <p:cNvPr id="10242" name="AutoShape 2" descr="data:image/jpeg;base64,/9j/4AAQSkZJRgABAQAAAQABAAD/2wBDAAkGBwgHBgkIBwgKCgkLDRYPDQwMDRsUFRAWIB0iIiAdHx8kKDQsJCYxJx8fLT0tMTU3Ojo6Iys/RD84QzQ5Ojf/2wBDAQoKCg0MDRoPDxo3JR8lNzc3Nzc3Nzc3Nzc3Nzc3Nzc3Nzc3Nzc3Nzc3Nzc3Nzc3Nzc3Nzc3Nzc3Nzc3Nzc3Nzf/wAARCAC8AMUDASIAAhEBAxEB/8QAGwAAAgIDAQAAAAAAAAAAAAAABQYABAECAwf/xABIEAABAwMCAwQHBAcFBgcBAAABAgMEAAUREiEGMUETUWGBFCIycZGhsRVCUnIHIzNigsHRNENTkrIWJCVz0uEXNUVjg4Si8f/EABoBAAIDAQEAAAAAAAAAAAAAAAMEAAIFAQb/xAAtEQACAgIBAgUCBQUAAAAAAAAAAQIDBBExEiEFEyJBUTJxFSMzNIEUQlJhof/aAAwDAQACEQMRAD8A9Zv8idFipdt5a7ZKvZdQVJUMHbY5zQeLxXLOn0m16x1VGeSfMJVj60cvX7BH5/5GgDcYNye1RhII3T494rCzc62i9xjwN0VwlF9QRh8UxZIUVwri1pUUK1RtWCOnqFVdjxTZ0q0uSlNnucYcT9U0FktlhwSmk5GMOoAzqHf7x8xVtC8oBbcUUK3BB76F+M2LmKOvGiuGE08R2ZW4ucYD95YT9a3PEFnABN0hAHqX0/1oWVK5a1Ee+g1+uT0UsQ7fpM+USGyvdLaR7S1DrjoOpwKLV4tZZNRUP+lHj/A1niWyDnd4Hu9IR/WuauKrED/5rFO+PVcz9K81uFjfjTmJ0GbLdn9m4dT7xV26kJ16SOQCgFDA8KNu3phFlZuiVuLbebSppAO6yfu/17gKbyMyyrWo72SNG3oaZHGXD8dIW7c20pJwDoWcn4Vcs18gXttbtteU80g6SvsVoBPcCoDPlSNwtw5J4kdTeeInFLj6sx4yVEJUnv8Ay/NXXbApt4msUm622PBt1wXbEodClLZBB0AEaQAR1I+FPVObjuQGyEYvSYd1hJCSoajyGdzUKxnGRnoM14haLK25wzfb8/Nm+m2911tlz0ggDCU7nrvq761kSJ0l5KZEKRBVC4ecSyVuEqcSAP1nTnv40Qoe39s3r0dojV+HUM0OunENotBSm5XFiMpXJLixq+HOkn9HNtSzNZkq4fnRXFxiTPkySoOE6dkp6A8++gHEFqmTL/xQuI3BQhDwLkqWpKVNgpJwgnqe/GdhUIerSeIbNFjNSZFzitMupC21rdSNYPUdTXVF5trltNyROYMEDPpAcGgb45+/avFF3GDDct89qxtSGU2oJRHdUVobParBWVEbgnPmqiF3hfZdlttoKlTFXGUbjLYgDKQjkEoHdk8/CoQ9XRd7RLhx3xNiuR5i9DClLGHlfhTnmfCgs62cH3CJKnLagFqKVB6RHOgoI5hRR3eOaQrGsvROGYykuI9F4icRoWPWQNIWAfjQtpy42myXO5x8vW25uSIchs/3as5Sv5n6d1ca2dTa7ocpP6PI01hFy4aufquJ1tKcyNST3LSAoeeaX5rl6s0thi9sOuNJVlIcUML7iFj1VY7jvT9wtemWG7JYBHe7ZVrRI7QJGhKcDmef/emWbDjz4zkWWyh1lwYUhYyDQLMauxaaGqsucX6u6PMGLnGkJ1xVFx5StAaOy9R6EdPf3Uz2OCmM0XFnW+5u4o/QeApM4n4fe4YurUmEpZYUT6O+rdSDjdtR67Z948RTjw9ck3G2tSMaV7ocQN9Kxz8uvnXnc7HnT9PA/OadScOGNFsOWd/xVb6VTtn7E/mq5W/g98eH2MefLJUqVKbKgy9LSGG9RxlYx8DQkHNFb6kGKgEbaht5GhLYIG5z415Xxb9z/A7R9BsQCNxmqzZMd7sz+yWTox90931NWFEAZNDhdYL8429D49IyRjQrAUNyArGnUOeM5rPjCUu6QbfyESO6la1KTcLzdLmo5CXfQ2D0DbfM+aifhTBOkJh21+S5sGWlOK3/AAgmgPCkYx+HYCVjC1NB1fiV+sc/5vlWp4ZDtKZIr1BB71Jltcxq0Tmjg8vWOg/66SprDiL+uxPpIiszdDKRyKHlg5/ynHxpvu6y1AU6nm2ttfu0rSr+VD/0mQzB4it9xZOlchBaSegcbVqR8iR5VtxipQ+xx9r0l7o9Q/VRGCThDLSCfBKQP6ClyPxgH2kyza5bUFYQEPLUgqWpZAQlLYOo5z8qtMvNcV8MkMvKYEpAbdxups7a0nx5jzz3Vxl8HW5aIyLb/wAM7J9LxVEQkFwgKAyTnkFHB6fRpPZnSTT0+RYcatVssVysvo93mR509xlTrDSDrc9TISeQGQRv+E0QmtWie/IXLbnx5JjNWtbRKPU7TKtO2QVBOFE52FdbjcuFeGHYUSTIe7a3lTrbCQp1RKwcqUeRO53J5mqNnVw1eJUtKnbo2+4JD3ZySUBCVDDiwB6o54yd8CunCjw1MsduvEZ6NEubhW2rTIflpWUNY9tTYPqowBgkDarcZnhi+C4cTyresstDtXA7LStK1AbZbSTpPLY9/KucudwlFtLrMNc6M1d2w4GIzBJKUqxqSk5xnTjc7929G7mbZa+F4ybq/NXEdfbWlBaQXFZ9cNlKQBjbcCoQDQb7Cly5E5zh4ntIqYgUzIDja9SsJZxgJ1HJ5ZwBvRewItsW+Fm1W9aNGqIF9sVAMtYJUAc/3ignnuRnpVSKbBNs8qRItVwt9thu+lJD5UykKwf2aQrYHuBxk9Kqwr3wk7bRfzbn4zUB1MVlCSck51gBKVYO5J3zUIbpfjvcQy3WbGx6BDluSnJziXCFuISQpSVbJB2IHMbVvwtdmpkJ1n7DgM2BtoyJDqHCtCTjUQQpPrKGN8bDHOqEa98GqYnMIgXKOTHUt1LurUtBUCUgFR57dBkdawxxnYYyJL0Dh6cmK+ns1j2WXFKONIRkpyd8kDkKhC61xBIjXhq6rhwWGpyAFRsKMpuMgEhxZzhKRnOnA58yaK8N8WPzIrUy8OQo7EklDCGm3tYUBqwoqGCNPUbZ61QXcLBbXrzb41kj+hxIIemutkaVKPstEjck+/bFMPCF2nXyzN3GbCRDS8cstpWVKKOhPv38qhDhxMuHe+DpsmM628yWFPsudApGSD8U/WlHgN4iTNZ+6pCHMdxyR9APhRv9JF+ajW9VoaWlT8lP60f4bXUnuzjHuyelL/DOYcR2UTpdkhIQO5Azv5kk/CsjxRxcOk18OEv6dp+77HpdrUCwcHOFb1doDwipSoTxUSSXc7+4UdHKncJax4ozb49NkkZqVKlNAgde/wCzt/nH0NCByove/wCzt/nH0NCE15XxX9z/AAOUfQUL5LchWiZJaIDjbR0ZH3jsPmRQC+teiRLVHYJBTcoyArO5wolR959bPvNFeLgo8Pyyn7hbcPuS4kn5A1RvYC59kAOxuSD8ELP8qP4dFLHk/cN7Mucbq08KXXG36hQ+JxXaO2G47bYGAlCRj3DFVOO1aeEp5HIpQD7taavJIIBHLAq/hy1U/udh7lW4JS9bJISQQWlYI3B2ol+ke2pufB7j5bU6uKUSglGyilPtY/hJoJCQW4AjEeo7ED7G3NCk4UPJWryIpgg3x+7wGmbHbTLa7FKFy5J7KPnTuBtqX/CMeNbNS5QrkT24tCgwbpwe6JsFXpVtfAX2h/ZuJIyNePYVg4ChkH5B8sXFlrvDaEtv9jJI3jvKAV5dFDxGaGWzhW9xrUzBXxCllttJSlMaEg4SScJ1OZyBnHLpVF39FsNx0ui8T0lRyoJQ0E57wAkAeVSqM48nJ2xsW5chHiCz/a/FNsZTCSmIwoy5T/ZgdosDCElXXln4Uu37h+93Z+43NgzY78yUITMdIwDH2BWs8wnAJxtTHD4YvlsRogcWSVoHJE2Kh4DwByCB7q7Lf4wgqyuFa7ozg5EZxUdz4Lyk/Gji4nWyyuzuI5DirVeUsIfTGYdae9HbaYQNOSeZzgnA76I/pCbkzuIbfEEK6vQozevXbxhfaq2HrHYYCRvz3ow7+kO0w32ot3iXG2yVfckRjjyUMg+VXU8b8OryftNtIHRbax/KuNpFlCUuEKKuGLndks2xpuba4CNMt9ya4ZC3XiSAnnvgJzjvPKhcfhbiOXAjwUNORlB5+ep98FOtwKCUA9xI3/iJ6V6IeNeHANroz5JV/wBNcHePLAjJTKecx/hxl/zGK51x+TvlT/xYBsFpk/7IzJMO1vI4ge1MuPzXNS1KzgqClfd3Ndbvwl6c7ZeH0tSEWiDHW4882Ma3NgACdsk5PnVj/wAS7YqW0xFiSXC44lAK1IRzIGcZz17qNcXT58S3IRaN5jzgSjYHCRuo77csc++qysik3snlyT01oToHDE208PNxHoUH0eZNLlxVNdGlplKgUJyCMnA+PSrt/wCP2GUeh8OoDqtkJkFHqJx/hp5rOPL30LVw5dbo4Hr7clK6hJPaEe7khPkK6GHEhdpGtTQS57L0snUv8oJ6+7YVn2+JV8R7j1OJFPb7izHt8udJddmlxalK1ulw6lZ714/09OuOVNLDQSlKSokgAAk8/fWjUdEcdm2NCEjAGefiaKQLXIlkFtA7POO0PL4Vm3TlazV82EF6uwxcIpIhPA8+0/kKOiqNphIgsqbQoqydR+lX63cRNUxTPPXzU7JSXuSpUqUyCBN+dS1Ha1bBTmPdsaX71N+zLVJndn2hYaKwnOMnp86NcVJzCbwM/rf5GkGQhFzuT1uuKlKjJh9q2gq9XJUUqVjqQAnGeVYGXR5uYv4H6Y/kpnO4vXBmMhufxA128xJSY7jKex3Tunb1gOmqt2hILPDC5C09smWhLmhesKV2axkHqDjPnXfhiP8A7l9qSiVzJaQta1DdLePVSD0ATgnHU10kpb9Ggy2my2j05h/BHIKVgnwyFZ86clCMISUVoK4vpLXHLZc4RuQGcoa159xB/lVpletltYGykgj4VZusUTbXLiK/vmFoI8SMfWlZi6ONcEx5rf8AafR0NI8XiQgD/NvSPhb6oNL5ORem/sHrFCN/aahPtD7Ntq3G1rzn0lesnQD/AIYGnPeduQ3fEIS2kJQAlI2AHTwoFaOHXLXaIsGLcpTSmEYKxoUFK3JJBTg7kmuin7xb/wBq03PYxjtGE6HU+JQThX8JB8K9AlozW9vYbzUoVZLyxdEHs1DtAMkAEBWDpVgHfZQIIO427xRWunCVKlSoQqXK3Q7pFXFnxm5DKxuhxOR/2PiK8/uHAcaxPuzosFdztpx2sRTq+2YSBzaIUNQ/dO/jXpdYIyMVxpNaZZTkuGJlt4d4VukRqbBitPR3E6krS85jzGrp3HlRJnhaxNKCkWqGSPxtavrmql3gPcPy3b5amyqK4dVxhNpzqH+MgfiA5ge0M9aPxZDUuM3JYWlbLqQtC0nZQPIisu+EoSLqb+ShcLdFRBcSxHZaBwMoQE9R4V0eQiU+8+rdLYLbWDuce0fjt5Vi9NSpMZtmEvs1LeQVuED1Eg5JweZ2FbqYUpoR2CWmkJCCrG+B0H9aHKe6nH5OptvbFq4zioqjsKIzkLcB5eA8fHpQ5AS02MaUpQMd2PCiFxtj8Z/s2mlrbUQGyBnPhRq12RqOpL0lIceGCkHdKPd4+NZkKHwafn11w2gFabTKuDvaLQWIwIJU4j1l+ASeniadUNpQgBIAAGABUOAcAAVsOVOKKitIQtulY9s3jnKlV2FcWPaVXatjG/TQqyVKlSmCAXif+xN/8z+RpGvdtXMR6RFWpqc0hXYOJ8Rukg7EGn7iCK9KggRglTiCFaFHGodwPfSy0ntEEFCkrSdKkqGCk+Nef8RVlV6tXBpYri6eliVabo2bc3b7vOixWIyQh9p0KQ+sDkgjljvKc5G21Xp0iTMtColshusa3ENpS6Mkhe6ds+r0OOoyBgim0xmFrbW40hamz6pWgKKfdmt5cL0fF3SwHmWkgSWNAV2zWc5weakH1h5jrR6MxWyUWgM5ySaRpbJMlRXGnoS3OjEB9AOxPNKh+6ob/EdKUENiLe41jX+xN7ZksoV95pWpZ+CkmvQ71bxdo7FztLjXpjaNUd3OUPNncoUR907b9Dv30n3YRZlwsN2CFtSoV0aZdQ5sprWcKQod4OD55HOpCh4uTuK9Miis6o/7PUCem/lQy43RqBMjtyH2Ah9wNhsrAVk7AgcyM4B7s5oHx9fZkFqLabMUi6XDUEOEbMNges4fdyFKLHBdrz2klT0ucecp9wlWvGyh7jjnk7VrSmogq6pT4PSZqUxrhAcbCUl15bayBgnUgnPvygfCiooBDl/adktk5wAuB1orB+6vOhQ8iSKP1dAyVKlSoQlSpUqEMEatjSnb0Hh+/m0D1bdOK3oIPJtwbuNDuH3h591NvWgfGMBybZXXYuRNhkSopHPtUbgee6T4Gh2w64tHUwmCf/7U8OlVbXMauFujTWP2chpLiR3AjOPLlVqsXTT0XId/69awBgAd1ZqVCGFDJzWalSoQ3Z9tVdq4s+2qu1a2N+kij5JUqVKYOA28TnYLLbjTIe1LwUlWkgY6bUClTos9YUqFLjygMJX2WsEdx0k5FEuKHOzhtEpUpPajZKc9DQq2PIdebKCSAobcsVi52TKFvltbQ9RXHyvM9zdgOlodq0WnSP2ahkpFHYacRUBWO6u4QASSBvWw2GBsKWrqUG2vcBKXULNvf/2bviLQ8NNsuClOQF9GXeamfcd1J8x0rj+kixtSLLLukdxTMqKhL7hRydS2oLAV7sHB5jcUdvdsj3a3uRZCVDVhSHEe02sHKVpPRQO4oBZn73xNa3IspbDMJBcjvTW061TcEpKmwdkJI5kg75wOtbONZ5kdP2AyRQnn0rj66SDuGIUdto8wEq1KPx28que/zqXG3yYd2XKTBklhUVpkuJw6ct6tzjfcEdK1adQ8jtGVBaeRI7/5HwrlsXs0cZroS2XOHXtK7lb3BjBTMaGeYJ9b/wDac/xU3oOpIUDsdxXkMriddq46hN+hL9HZaJkPJyT2SxlRwOiSkHv2NeopmsMRi66+2GRulzOxSRqz8N/dTEPpQlckpvReqVhCgtIUkhSTuCORFZq4IlSpUqEJWFcqzUqEFbhACM1cLV7It01xpA/9tWFo8sLx5Uwe6l5keicfT2wTpnW9l8D95tZQfkpNMIIxtyrIyI6tYREqVKlAIYNZ6VKlQhtHOVqrvXFjZasV2rVxV+Uij5JUqVKZOAbiP+yN/wDMH0NUrW0C8PjRW8RkyYyQZCY51Z1Kxv8AGh8dkxFFZmxHUgdVaD9SKxczFsnkKceOw5VbFUuIY8alV4kkP6gMZTsdJyPjVihtaegBzeTrbUkHSVAjUPu5HOg36PJCHOE4LQAS7FSYzyORSts6SD9fOjh7wATStOtV3tN6du/DQZeblAem299egOqA2cQrklXfnY01izUG9lWNkmQ3HbC3SdJ22STn4AmgF4TYZS+0kSkwZK/VTJVlhZ8MqAChvyOaFTr/AMaiE5Ma4ehRWWyCpD0gvuhPVWlGAcDfGcnoKvA3u7WzMlFnuMGQ2FH0ZbjSlDGQUlWpOc4543FaKlGfZdyqbi9oXOJpcywhlPYMSXpGewkpOGlIHNR6g8thnwNA7ZxbcrRFaZZjxnW2lEtoGvCUkHKcEnb3YxjbqC9Lt9v4tsgtjq34syCvs8FKUPMqSMA6c4wpOD1BB50pzuA7pCKi5dLSlkD9rJUppWO8p3HzoUozT9HBo0W40oNX8jJBvDJipdagSIyHEhaVW+WktkEcwlWAPhXK18aWy5rcbhXa8OKa2WkwEuKGeuUpxjaqEL0CLFZiwpM1URpnBuZbLsdxYxqyDuE780nSM866wLAzYmX34dub9HfPaKkwlF1C04P3eaR7sjxq7c4ruhVQqk+z0gsniK3jT2vE0mOQd/S4QZSf8yB9asyLldQhLtqlMXBlSch/sgWR4FTair4Jx40r3qSufbpFvs7Lk6XIbLQbYBKU52KlK5ADxNNnDvC8W0WOAw+lKJkaOEOSWj2aicb5I5+eatFyfKKWwjB6TDtveVIhturWypSk+sWVakZ64PdXO6TXYTQWxBkzHFHCW4+nPmVEADzqnE7NV21wHkrbLavSSg5SpeRpPdq558MZovkZxnfuq4IRJiOLJt+iXWHYIkYsR3GSmXPzrCyk76AeRT86uiPx49uqRYIvglp1z55FNEmdDhpKpcphhI5l1wJ+tCH+NeGmCQq9RFKAyUtL7Q/BOaHKuEntoi2DfsHjF0EP8WR2iTt2FtScD3qJrI4W4j05PG0vV4QWcfDFd1ceWXURHE+RjqzBdIPnpArRXHMVX7OzXtfiIgH1UKr5dS9kW6ZfBszYeJ2FAp4s7b91+3N4P+Ug1sHeKYSgZkS3z2QfXXCUpp3HgheQT4ahWjXGzKz61kvaPfFSfos1ficUW2Wvs1CTHWeSZUdTWfMjHzqrrqaJ0y+C7aZ0e4R0yYy9TSs8wUlJGxBB3BB2IO4q/S5wpLROfusuN/ZHpZMcp5LASlJUPepKiPDemOrUa6e3BxrRKlSpRjhXlMtupAdQlY7lDNcExI6fZYaGO5Aq29yFcqysltWdi8eDAAHKs1KlLFiVDUqVDhCMgDA2+tLkhiZw7LXOtLCn7c6oqlwG/aQrmXWh396Rzxkb5yx1wlSWIrC5ElxLbSBlS1bAD+vSi1TlGXpOMUeMoFqu8eFxG0Q6y2Q0++0spV2Kzp1ZG4KFEHHTBBryV+MuJPfS6Q680tTa1vpDu6SUkjXnByM17JF4benybjI1v263XFsh2EkDLxIwVqBB7MkHcDfvwa8zcgKcvbgkhKnW2UOLSrOFOYCVH/MlR861JzahsJjRUp9LB0++XSe2PS7jIfSgaEo5I3xgeqANyBXttksCrLboSbaoNKaZQmQwT+reUAAVfuqyD6w59fDzOytNruTUdhvtRGPpEkJwNSgchH8SigedegxovENtsqpE65RGDHQ4+tpLGsKySs61EjvI9UVKuprbLZMYwnqIeukcLguFKAQPWW2DgOD7wPie+hg4Rs72iQyJIBwtI9IWpJ5dFEjFc7zxQzEsEZfYqVcriwn0WAndxa1pzjHcM7nltQiRxXOFoXFb4VvzTzbYQglkKT6o6kHkcYq7klyL6HQKiwWUthxllCRsFKAApIvLU1x14zOIlSoiySlqJKbj6E9xSn1j5KPuqvan2rtb2nHdD5ASCpaAc5GQrfoR/MdKvIbbQCENpQO5KcfShTt9huGNxLYHtsHh95eqJHjuL6lxBUv4rzRhttDQw0hKB+6kD6VueWN8DpnasUv1DiivgyVFXtKJ95rGPPwxWcHl17hS9euKo0F/0K3tm4XFeQ2wwc4P7xH0G9cXfgknGPIcfdajNKdkLbabT7Sl4AFL7MiVxY6Y9vbWxYwSl6WQQqSkc0oHd3mtbdwvcLy+ifxc9qSDlu3NnDaPzY5+7enZptLSEIQlKUpGEpSMAD3VnZOfGHpr7v5A9bmEuH20NoLbQSGkJCUpA2SByFGByoVZRjtKK1o+GtvGi2JXfWyVKlStAEDbxP8AQWEOdkpzUoJABAxz55PhQgXyStWUstoQOYJKlfyq5xUkegtjkO1x8jSyqSywkdqpKMcjmvP+I2Tjc1E0cWmM69tDjAlelM6iMKBwoVZpftEx8EhmG8ttW4UU6B86Kp9Nd3UWWh3JBUfngfKuVtuO2L2Q6ZPRb276lcm2SFErWtZ8TtXWrgyHlQK0JN/nm5vHVbo6ymA391xQ2Lx798hPcBnqK049nOwOFJzkZZS+4lLDageSnFBGfmTTDbojMCDHhxxpaYbDaB4AYp7EqT9ZRs2lPIixnHl7IbQVKx3AZrxK8216fdWZzxeiNzWkOR2o+XJLwVlWlCBz2UMqOEjfnXuD7SHmltujKFpKVDvB50JsfDdrsSVGEyovFISX3VlbhSNgnUd9I6DlT7Wzik48C1wpww9Afa7dLEBlaw76GlXavOlGMdo7nGxOohIAyedEeNEruq4nDTK1IE3Lk1bZ9ZEdPP8AzKIT8aIQChy7XK6KdUlhr9QjUcJGkDtFjwyEj+Cq3DkdT6pV6kpIfuKgptKubbCdm0/A6j4qPdQb7OiHYkVvk6Wfhq22p0yGmluzFJwuVJUXHVDu1HkPAbUYUkEYIHwrNSslybe2y553crY5w1OccbQRa3nFLbdwSmPqOS24BuG85KVD2Sd+ZqzFuUKW2Fsy4qt8EIkoUfkd/h8KelJChggEd1BJvCfD0xwuyrJAdWdypTAyfhTMchSWprgJXbKHAuy7vbYacybhFb/M6M/AULXxbFfWWbNFl3N8fdjtlKPNRFM7nC3DcReqPY4CFdFBkZqy2yyylIZaQ2gD2UJCR8BSl+fCt6itjKsskvgTDY+Ir9613nItkQ7GJEOVn8y8/TPuFMdksVvsjIZtzAb29dfNSz4q5n3cqJ1KzLsu23s32+ETpXLJUqVKVOhSy/3lFKGWb2Fmides8M/axErvrZKlSpWgCF7jFtbtvZSl5bY7UZKeZGDSvGixo+VlIKxuVrOVDz6U3cSw5U2K01ELYV2gJU4dkjB6DnVW2cPx45Q5KUqVIG/aOck/lTyFYWfXKVz0aWPkRro0+S1a5TkiOk9kokDGsjCT4jqaIjON8eVQDFZqq4QnKXU9olSpUrpUV/0lRXZPB05TAJdYKJCQnn+rWlR+QNM1sms3C3x5sdQU1IbS6hXeCM1h1KVoUlYBSQQQeRFJEaZM4DkmHLSXeHHVn0aUcn0JSj+zcx9zuPT5U9iWpLpZVo9Dodf7iLVaZM3GotI9RP4lnZI8yQPOtUXhlD8dmU2tlcg4ZUBrQ4cZwlacjkM74pd4vmiVfIdtS5paip9NkHOBq5NJPhkFX8Ip6T0tkhFylpCu5xKtq3ReH3FOvqeb7J5LDY1PfrFdoR79JR3esSabbBfZrtxRAusJiMXm1LimO6Vpwn2kK29oAg5Gx37qW4kOLb1Ccy6h5wrSyXDg4QTskEeKsk9T8K52+7W9jiS2RHpzLXoz8kFTjmMJAKUgk8ic7flpS31xGpUqMe4/Xi7x7Q0hclL6y4vShDDZcUepOB0A51m23u23NRRDkoU6kZU0QUOJ96VYIoNxapCvsua04hxpuV2biknKdLiSnOfzaKA3R+3pdS1eC02FHMZ9Sygg9cK+6ob8jvtzpaFakisKuqO9jlxJPfgW0OxSgOKeba1uJ1JQFK05IBGeYHPrSyjjR6ItbNxTEfUg6VuQ3cLT+ZpW/wACapzPtRdrfiNSftSA+2UBDqk9q3nkpDnJRBAI1d3OuUElu5sN3Bj/AHe7spLjTqAdEhCd9jsCof6a5Ovpre13J5TSGiLOZuDKX4zqXm1clpOfL3+BrrQA8NsxJKpNjeXAdPtoSdTLp/eQfqMHejySrAK8asZOOVYFqjvcXsNHfuZqVWejqJ1MvuIV+bUnzBqn9pOxHOymoStI/vWAT8U8x5ZofTvgKo74CtTFc2X2n0BbK0LQoZCknnXTBwCK4096KtNchi0J0s57zRCq0BGhlI8Ks167Aj048UZ9j3JslSpUp0ocnh6ormABXK63GHbmUOz5LUdtSgkLdVgE93yoUriuyD2Zpd/5LDjn0SazMiubs2kXiGqlAF8W24ewxcHPyQl/zArU8WRs+rbror/64H1VQfIs1wyNoYalLi+LmUf+k3Q//Gj/AK65ni8fdsd1V5Nf9dc8iz4JtDPz5c/dXJ5DUltaHEocacBStJwUqHUGvO+JOIFXuQxa0xZcRlSSt1l5QbMk50pTlJOEe0pR7k1xsET0dK5FlkPwWykAKawWnz+LslZ27jkE86KseSXwwsK3PgPuwxw/FdhyC45YljUw4hWXLesbpSD+HONJ+6djsaGwo8q/y7kliTHbnBCW5bchlWFgJIQ6gg7AjmnBAINW5Ym3FhTF2mIkMqIJaZY7ILAORq3JI8BgbeVLPEd+gxJjBgyWzPiHUvDgbSWxuWyrqTgYT0ODTdc5dPS0W8lxW9mlyTeH5KYLzipEWGWtT1oTlalY9UlKjkDY+yOYqRRJtEVUWZwi+7HVlRda0PlWST63XOCBzPKizLTsiLFutrmBUktbOOp9V9snOhwD37Ecjnvonb79HedTFnNqhzjn9S6dl4/AsbK+tJ5N91T3GO0FUZLu2KKJnC51JVGl20qOVJLLrA2Ofu+rzAPlVi4TbVJtjyIV5MqWMORkrd7RYdScpCRjryPvp8WUq3WMg7YUMmtEstJVqQ2lB7wnHzFI/ii46S3ygKeG2ylL9ucctMlaQXExsdkVcyFNnKTv3YqubVeZkmK1PVAU1GkIeEhrWFEpPRJGATy50zjuGMdBipgd1JRzrlFx3yTRhKQlON/OuDi32dlNhxrOct+0ny61Y86nfjrSu+/csno5NvNut62iFg8v+/dQNxRWsqxgk8u6iUy3B5SnGHCy6eZG6V/mHX30JWpbb5akILbhO2eS/wAp6+7nRa9b7MYp1vaZtFHosrt2gQVe2kKwlXvHfR2HIafcQlJwSoAgmgJx5VctTPbzWk6TpCskg8qKq+uaRa6O4tsfGB6g7sV0rVpOltI7hW1etqj0wSMN92SpUqUQ4B+KMJt6FAb9oB8jS8hRCR63Pxq9xFcHVwWwpCP2o5A9x8aCNylkck/OrJ6ONbLque4Cj761WTp2Ryrh6U4TuE/OtFyVkkEJqbK6O4zz0jyNQpXgq592TVYyFfhT8637UlI9UbjxqbOAjiKzfaoStt3sZKG1ISvGQpChhST763Rc7wllDbNmjI0JCRql4QMbDACc4q4tw6x6qfhWvaKOOXWqTjFvuGrnKPDBj0K7zh/xS4pZYIwqPCToCvArO5+VEWIbMeMGGWW0tIScICR8fE+NQLI5AVlTpwNh8KstJdjknKXLKVoeFruq7a8oCLKUpyITsEq21t+H4gPE91XbvZY1wKVvR23ijctulQCv4hy+lV7jFYuUYxpbYU3kEYJBSe8EcjVFqzLQQhF3uwbwfU9KOPpmgWVJvaGK70o6ktl1yCpEUyrbcJsVtAOpoPK9THtD1iQCMHn1ra1qvDtsYkqurvaOIzoejoPfg4AB5YPnXJqx29OpK2nXUBQUUOvuKSonmSCrBNEVSCG0pCEBKdgADVFi1NeqKZSyxSe49ienXuPneBKTnb1VtH47/Suv27Ja/tNpkHHMxnUOj4HSflVZUpeQMJx5/wBawJCuWhGPcaBPw3Fl/boqrpoIN8SWtSgl2T6Oo9JTamv9QAokxJZkI1x3Euo/G2oKHyNLbjxWcKSkpPNJyQfKqS4UUyCpthLC/wAbBLZ//JFKW+Cxa3CWgkciXuO2cjI5GuUiM1JZLLydaD0P8j0pEfv90tElhlEpUlpxe6ZQCyPcRg/Omti4vOsNrUlAKhuBn+tZF2POmTWxiM2+6Kr8GTEWAlKn4/IL++j3gcx40c4ZiAr7ZaMKJwN+lcI8xYc2Qjl4/wBavsXFxrKkNNZ9x/rWng0KUlJnbsluPSMdSl/7ck4/Zs/A/wBax9uSf8Nn4H+tb5nDDUpe+3JP+Gz8D/WpUIf/2Q=="/>
          <p:cNvSpPr>
            <a:spLocks noChangeAspect="1" noChangeArrowheads="1"/>
          </p:cNvSpPr>
          <p:nvPr/>
        </p:nvSpPr>
        <p:spPr bwMode="auto">
          <a:xfrm>
            <a:off x="155575" y="-998538"/>
            <a:ext cx="2190750" cy="2085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600" dirty="0" smtClean="0"/>
              <a:t>The Basics</a:t>
            </a:r>
            <a:endParaRPr lang="en-US" sz="6600" dirty="0"/>
          </a:p>
        </p:txBody>
      </p:sp>
      <p:sp>
        <p:nvSpPr>
          <p:cNvPr id="3" name="Content Placeholder 2"/>
          <p:cNvSpPr>
            <a:spLocks noGrp="1"/>
          </p:cNvSpPr>
          <p:nvPr>
            <p:ph sz="quarter" idx="1"/>
          </p:nvPr>
        </p:nvSpPr>
        <p:spPr/>
        <p:txBody>
          <a:bodyPr>
            <a:normAutofit fontScale="92500" lnSpcReduction="20000"/>
          </a:bodyPr>
          <a:lstStyle/>
          <a:p>
            <a:r>
              <a:rPr lang="en-US" sz="4000" dirty="0" smtClean="0"/>
              <a:t>The brain monitors and regulates the body’s actions, reactions and functions.</a:t>
            </a:r>
          </a:p>
          <a:p>
            <a:r>
              <a:rPr lang="en-US" sz="4000" dirty="0" smtClean="0"/>
              <a:t>Average weight is 3 lbs. in adults</a:t>
            </a:r>
          </a:p>
          <a:p>
            <a:r>
              <a:rPr lang="en-US" sz="4000" dirty="0" smtClean="0"/>
              <a:t>Estimated to contain 50-100 billion </a:t>
            </a:r>
            <a:r>
              <a:rPr lang="en-US" sz="4000" b="1" u="sng" dirty="0" smtClean="0"/>
              <a:t>neurons</a:t>
            </a:r>
            <a:r>
              <a:rPr lang="en-US" sz="4000" dirty="0" smtClean="0"/>
              <a:t> -  an electrically excitable cell that processes and transmits information by electrical and chemical </a:t>
            </a:r>
            <a:r>
              <a:rPr lang="en-US" sz="4000" dirty="0" smtClean="0">
                <a:solidFill>
                  <a:schemeClr val="tx1">
                    <a:lumMod val="95000"/>
                    <a:lumOff val="5000"/>
                  </a:schemeClr>
                </a:solidFill>
              </a:rPr>
              <a:t>signaling.</a:t>
            </a:r>
          </a:p>
          <a:p>
            <a:endParaRPr lang="en-US" dirty="0"/>
          </a:p>
        </p:txBody>
      </p:sp>
      <p:pic>
        <p:nvPicPr>
          <p:cNvPr id="6" name="Picture 5" descr="Brain.jpg"/>
          <p:cNvPicPr>
            <a:picLocks noChangeAspect="1"/>
          </p:cNvPicPr>
          <p:nvPr/>
        </p:nvPicPr>
        <p:blipFill>
          <a:blip r:embed="rId2" cstate="print"/>
          <a:stretch>
            <a:fillRect/>
          </a:stretch>
        </p:blipFill>
        <p:spPr>
          <a:xfrm>
            <a:off x="7315200" y="0"/>
            <a:ext cx="1295400" cy="131282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Parts of the Brain</a:t>
            </a:r>
            <a:endParaRPr lang="en-US" sz="5400" dirty="0"/>
          </a:p>
        </p:txBody>
      </p:sp>
      <p:sp>
        <p:nvSpPr>
          <p:cNvPr id="3" name="Content Placeholder 2"/>
          <p:cNvSpPr>
            <a:spLocks noGrp="1"/>
          </p:cNvSpPr>
          <p:nvPr>
            <p:ph sz="quarter" idx="1"/>
          </p:nvPr>
        </p:nvSpPr>
        <p:spPr/>
        <p:txBody>
          <a:bodyPr/>
          <a:lstStyle/>
          <a:p>
            <a:pPr>
              <a:buNone/>
            </a:pPr>
            <a:r>
              <a:rPr lang="en-US" sz="4000" b="1" u="sng" dirty="0" smtClean="0"/>
              <a:t>Brain Stem</a:t>
            </a:r>
            <a:r>
              <a:rPr lang="en-US" sz="4000" b="1" dirty="0" smtClean="0"/>
              <a:t>: </a:t>
            </a:r>
            <a:r>
              <a:rPr lang="en-US" sz="4000" dirty="0" smtClean="0"/>
              <a:t>controls heart rate, breathing and other autonomic functions that happen without conscious thought.</a:t>
            </a:r>
          </a:p>
          <a:p>
            <a:pPr>
              <a:buNone/>
            </a:pPr>
            <a:endParaRPr lang="en-US" dirty="0"/>
          </a:p>
        </p:txBody>
      </p:sp>
      <p:pic>
        <p:nvPicPr>
          <p:cNvPr id="4" name="Picture 3" descr="brain stem.jpg"/>
          <p:cNvPicPr>
            <a:picLocks noChangeAspect="1"/>
          </p:cNvPicPr>
          <p:nvPr/>
        </p:nvPicPr>
        <p:blipFill>
          <a:blip r:embed="rId2" cstate="print"/>
          <a:stretch>
            <a:fillRect/>
          </a:stretch>
        </p:blipFill>
        <p:spPr>
          <a:xfrm>
            <a:off x="5410200" y="3429000"/>
            <a:ext cx="3048000" cy="3048000"/>
          </a:xfrm>
          <a:prstGeom prst="rect">
            <a:avLst/>
          </a:prstGeom>
        </p:spPr>
      </p:pic>
      <p:pic>
        <p:nvPicPr>
          <p:cNvPr id="5" name="Picture 4" descr="Brain.jpg"/>
          <p:cNvPicPr>
            <a:picLocks noChangeAspect="1"/>
          </p:cNvPicPr>
          <p:nvPr/>
        </p:nvPicPr>
        <p:blipFill>
          <a:blip r:embed="rId3" cstate="print"/>
          <a:stretch>
            <a:fillRect/>
          </a:stretch>
        </p:blipFill>
        <p:spPr>
          <a:xfrm>
            <a:off x="304800" y="5029200"/>
            <a:ext cx="1219200" cy="123560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Parts of the Brain</a:t>
            </a:r>
            <a:endParaRPr lang="en-US" sz="6000" dirty="0"/>
          </a:p>
        </p:txBody>
      </p:sp>
      <p:sp>
        <p:nvSpPr>
          <p:cNvPr id="3" name="Content Placeholder 2"/>
          <p:cNvSpPr>
            <a:spLocks noGrp="1"/>
          </p:cNvSpPr>
          <p:nvPr>
            <p:ph sz="quarter" idx="1"/>
          </p:nvPr>
        </p:nvSpPr>
        <p:spPr/>
        <p:txBody>
          <a:bodyPr>
            <a:normAutofit fontScale="92500"/>
          </a:bodyPr>
          <a:lstStyle/>
          <a:p>
            <a:pPr>
              <a:buNone/>
            </a:pPr>
            <a:r>
              <a:rPr lang="en-US" sz="4000" b="1" u="sng" dirty="0" err="1" smtClean="0"/>
              <a:t>Neocortex</a:t>
            </a:r>
            <a:r>
              <a:rPr lang="en-US" sz="4000" b="1" u="sng" dirty="0" smtClean="0"/>
              <a:t>:</a:t>
            </a:r>
          </a:p>
          <a:p>
            <a:pPr>
              <a:buFont typeface="Arial" pitchFamily="34" charset="0"/>
              <a:buChar char="•"/>
            </a:pPr>
            <a:r>
              <a:rPr lang="en-US" sz="3900" dirty="0" smtClean="0"/>
              <a:t>The 6 thin layers that cover the cerebrum</a:t>
            </a:r>
          </a:p>
          <a:p>
            <a:pPr>
              <a:buFont typeface="Arial" pitchFamily="34" charset="0"/>
              <a:buChar char="•"/>
            </a:pPr>
            <a:r>
              <a:rPr lang="en-US" sz="3900" dirty="0" smtClean="0"/>
              <a:t>It is involved in higher functions such as </a:t>
            </a:r>
            <a:r>
              <a:rPr lang="en-US" sz="3900" dirty="0" smtClean="0">
                <a:solidFill>
                  <a:schemeClr val="tx1">
                    <a:lumMod val="95000"/>
                    <a:lumOff val="5000"/>
                  </a:schemeClr>
                </a:solidFill>
              </a:rPr>
              <a:t>sensory perception, generation of motor commands, spatial reasoning, conscious thought and </a:t>
            </a:r>
            <a:r>
              <a:rPr lang="en-US" sz="3900" dirty="0" smtClean="0"/>
              <a:t>language.</a:t>
            </a:r>
          </a:p>
          <a:p>
            <a:pPr>
              <a:buFont typeface="Arial" pitchFamily="34" charset="0"/>
              <a:buChar char="•"/>
            </a:pPr>
            <a:endParaRPr lang="en-US" sz="3900" u="sng" dirty="0"/>
          </a:p>
        </p:txBody>
      </p:sp>
      <p:pic>
        <p:nvPicPr>
          <p:cNvPr id="4" name="Picture 3" descr="Brain.jpg"/>
          <p:cNvPicPr>
            <a:picLocks noChangeAspect="1"/>
          </p:cNvPicPr>
          <p:nvPr/>
        </p:nvPicPr>
        <p:blipFill>
          <a:blip r:embed="rId2" cstate="print"/>
          <a:stretch>
            <a:fillRect/>
          </a:stretch>
        </p:blipFill>
        <p:spPr>
          <a:xfrm>
            <a:off x="7239000" y="990600"/>
            <a:ext cx="1503770" cy="1524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Parts of the Brain</a:t>
            </a:r>
            <a:endParaRPr lang="en-US" sz="6000" dirty="0"/>
          </a:p>
        </p:txBody>
      </p:sp>
      <p:sp>
        <p:nvSpPr>
          <p:cNvPr id="3" name="Content Placeholder 2"/>
          <p:cNvSpPr>
            <a:spLocks noGrp="1"/>
          </p:cNvSpPr>
          <p:nvPr>
            <p:ph sz="quarter" idx="1"/>
          </p:nvPr>
        </p:nvSpPr>
        <p:spPr/>
        <p:txBody>
          <a:bodyPr>
            <a:normAutofit/>
          </a:bodyPr>
          <a:lstStyle/>
          <a:p>
            <a:r>
              <a:rPr lang="en-US" sz="3600" b="1" u="sng" dirty="0" smtClean="0"/>
              <a:t>Cerebellum</a:t>
            </a:r>
            <a:r>
              <a:rPr lang="en-US" sz="3600" dirty="0" smtClean="0"/>
              <a:t>: Important in motor control, attention and language.</a:t>
            </a:r>
          </a:p>
          <a:p>
            <a:r>
              <a:rPr lang="en-US" sz="3600" dirty="0" smtClean="0"/>
              <a:t>Does not initiate movement, but it contributes to coordination, precision, and accurate timing. </a:t>
            </a:r>
            <a:endParaRPr lang="en-US" sz="3600" dirty="0"/>
          </a:p>
        </p:txBody>
      </p:sp>
      <p:pic>
        <p:nvPicPr>
          <p:cNvPr id="4" name="Picture 3" descr="cerebellum.png"/>
          <p:cNvPicPr>
            <a:picLocks noChangeAspect="1"/>
          </p:cNvPicPr>
          <p:nvPr/>
        </p:nvPicPr>
        <p:blipFill>
          <a:blip r:embed="rId2" cstate="print"/>
          <a:stretch>
            <a:fillRect/>
          </a:stretch>
        </p:blipFill>
        <p:spPr>
          <a:xfrm>
            <a:off x="4953000" y="3886200"/>
            <a:ext cx="3663462" cy="2667000"/>
          </a:xfrm>
          <a:prstGeom prst="rect">
            <a:avLst/>
          </a:prstGeom>
        </p:spPr>
      </p:pic>
      <p:pic>
        <p:nvPicPr>
          <p:cNvPr id="5" name="Picture 4" descr="Brain 2.bmp"/>
          <p:cNvPicPr>
            <a:picLocks noChangeAspect="1"/>
          </p:cNvPicPr>
          <p:nvPr/>
        </p:nvPicPr>
        <p:blipFill>
          <a:blip r:embed="rId3" cstate="print"/>
          <a:stretch>
            <a:fillRect/>
          </a:stretch>
        </p:blipFill>
        <p:spPr>
          <a:xfrm>
            <a:off x="304800" y="4495800"/>
            <a:ext cx="1876191" cy="179047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Parts of the Brain</a:t>
            </a:r>
            <a:endParaRPr lang="en-US" sz="6000" dirty="0"/>
          </a:p>
        </p:txBody>
      </p:sp>
      <p:sp>
        <p:nvSpPr>
          <p:cNvPr id="3" name="Content Placeholder 2"/>
          <p:cNvSpPr>
            <a:spLocks noGrp="1"/>
          </p:cNvSpPr>
          <p:nvPr>
            <p:ph sz="quarter" idx="1"/>
          </p:nvPr>
        </p:nvSpPr>
        <p:spPr/>
        <p:txBody>
          <a:bodyPr/>
          <a:lstStyle/>
          <a:p>
            <a:pPr>
              <a:buNone/>
            </a:pPr>
            <a:r>
              <a:rPr lang="en-US" sz="3600" b="1" u="sng" dirty="0" smtClean="0"/>
              <a:t>Cerebral Cortex:</a:t>
            </a:r>
          </a:p>
          <a:p>
            <a:r>
              <a:rPr lang="en-US" sz="3600" dirty="0" smtClean="0"/>
              <a:t>The major part of our brains – divided into hemispheres (right and left halves) and lobes (4).</a:t>
            </a:r>
          </a:p>
          <a:p>
            <a:endParaRPr lang="en-US" dirty="0"/>
          </a:p>
        </p:txBody>
      </p:sp>
      <p:pic>
        <p:nvPicPr>
          <p:cNvPr id="4" name="Picture 3" descr="lobes.jpg"/>
          <p:cNvPicPr>
            <a:picLocks noChangeAspect="1"/>
          </p:cNvPicPr>
          <p:nvPr/>
        </p:nvPicPr>
        <p:blipFill>
          <a:blip r:embed="rId2" cstate="print"/>
          <a:stretch>
            <a:fillRect/>
          </a:stretch>
        </p:blipFill>
        <p:spPr>
          <a:xfrm>
            <a:off x="3581400" y="3276600"/>
            <a:ext cx="4953000" cy="3331651"/>
          </a:xfrm>
          <a:prstGeom prst="rect">
            <a:avLst/>
          </a:prstGeom>
        </p:spPr>
      </p:pic>
      <p:pic>
        <p:nvPicPr>
          <p:cNvPr id="5" name="Picture 4" descr="Brain.jpg"/>
          <p:cNvPicPr>
            <a:picLocks noChangeAspect="1"/>
          </p:cNvPicPr>
          <p:nvPr/>
        </p:nvPicPr>
        <p:blipFill>
          <a:blip r:embed="rId3" cstate="print"/>
          <a:stretch>
            <a:fillRect/>
          </a:stretch>
        </p:blipFill>
        <p:spPr>
          <a:xfrm>
            <a:off x="5943600" y="838200"/>
            <a:ext cx="1447800" cy="146727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t>Parts of the Brain</a:t>
            </a:r>
            <a:endParaRPr lang="en-US" sz="6000" dirty="0"/>
          </a:p>
        </p:txBody>
      </p:sp>
      <p:sp>
        <p:nvSpPr>
          <p:cNvPr id="3" name="Content Placeholder 2"/>
          <p:cNvSpPr>
            <a:spLocks noGrp="1"/>
          </p:cNvSpPr>
          <p:nvPr>
            <p:ph sz="quarter" idx="1"/>
          </p:nvPr>
        </p:nvSpPr>
        <p:spPr/>
        <p:txBody>
          <a:bodyPr>
            <a:normAutofit lnSpcReduction="10000"/>
          </a:bodyPr>
          <a:lstStyle/>
          <a:p>
            <a:r>
              <a:rPr lang="en-US" sz="3600" b="1" u="sng" dirty="0" smtClean="0"/>
              <a:t>Frontal Lobe</a:t>
            </a:r>
            <a:r>
              <a:rPr lang="en-US" sz="3600" b="1" dirty="0" smtClean="0"/>
              <a:t>:  </a:t>
            </a:r>
            <a:r>
              <a:rPr lang="en-US" sz="3600" dirty="0" smtClean="0"/>
              <a:t>The frontal lobe contains the primary motor cortex, which controls muscle movement. The left frontal lobe contains </a:t>
            </a:r>
            <a:r>
              <a:rPr lang="en-US" sz="3600" b="1" dirty="0" err="1" smtClean="0"/>
              <a:t>Broca’s</a:t>
            </a:r>
            <a:r>
              <a:rPr lang="en-US" sz="3600" b="1" dirty="0" smtClean="0"/>
              <a:t> area</a:t>
            </a:r>
            <a:r>
              <a:rPr lang="en-US" sz="3600" dirty="0" smtClean="0"/>
              <a:t>, which influences speech production. The frontal lobe also processes memory, planning, goal-setting, creativity, rational decision making, and social judgment.</a:t>
            </a:r>
            <a:endParaRPr lang="en-US" sz="3600" dirty="0" smtClean="0"/>
          </a:p>
          <a:p>
            <a:endParaRPr lang="en-US" dirty="0"/>
          </a:p>
        </p:txBody>
      </p:sp>
      <p:pic>
        <p:nvPicPr>
          <p:cNvPr id="4" name="Picture 3" descr="brain 3.bmp"/>
          <p:cNvPicPr>
            <a:picLocks noChangeAspect="1"/>
          </p:cNvPicPr>
          <p:nvPr/>
        </p:nvPicPr>
        <p:blipFill>
          <a:blip r:embed="rId2" cstate="print"/>
          <a:stretch>
            <a:fillRect/>
          </a:stretch>
        </p:blipFill>
        <p:spPr>
          <a:xfrm>
            <a:off x="7591619" y="0"/>
            <a:ext cx="1552381" cy="16285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835152"/>
          </a:xfrm>
        </p:spPr>
        <p:txBody>
          <a:bodyPr>
            <a:normAutofit fontScale="90000"/>
          </a:bodyPr>
          <a:lstStyle/>
          <a:p>
            <a:r>
              <a:rPr lang="en-US" sz="3600" b="1" u="sng" dirty="0" smtClean="0"/>
              <a:t/>
            </a:r>
            <a:br>
              <a:rPr lang="en-US" sz="3600" b="1" u="sng" dirty="0" smtClean="0"/>
            </a:br>
            <a:r>
              <a:rPr lang="en-US" sz="3600" b="1" u="sng" dirty="0" smtClean="0"/>
              <a:t/>
            </a:r>
            <a:br>
              <a:rPr lang="en-US" sz="3600" b="1" u="sng" dirty="0" smtClean="0"/>
            </a:br>
            <a:r>
              <a:rPr lang="en-US" sz="3600" b="1" u="sng" dirty="0" smtClean="0"/>
              <a:t/>
            </a:r>
            <a:br>
              <a:rPr lang="en-US" sz="3600" b="1" u="sng" dirty="0" smtClean="0"/>
            </a:br>
            <a:r>
              <a:rPr lang="en-US" sz="3600" b="1" u="sng" dirty="0" smtClean="0"/>
              <a:t/>
            </a:r>
            <a:br>
              <a:rPr lang="en-US" sz="3600" b="1" u="sng" dirty="0" smtClean="0"/>
            </a:br>
            <a:r>
              <a:rPr lang="en-US" sz="3600" b="1" u="sng" dirty="0" smtClean="0"/>
              <a:t/>
            </a:r>
            <a:br>
              <a:rPr lang="en-US" sz="3600" b="1" u="sng" dirty="0" smtClean="0"/>
            </a:br>
            <a:r>
              <a:rPr lang="en-US" sz="3600" dirty="0" smtClean="0"/>
              <a:t/>
            </a:r>
            <a:br>
              <a:rPr lang="en-US" sz="3600" dirty="0" smtClean="0"/>
            </a:br>
            <a:r>
              <a:rPr lang="en-US" sz="3600" dirty="0" smtClean="0"/>
              <a:t/>
            </a:r>
            <a:br>
              <a:rPr lang="en-US" sz="3600" dirty="0" smtClean="0"/>
            </a:br>
            <a:r>
              <a:rPr lang="en-US" sz="3600" b="1" u="sng" dirty="0" smtClean="0"/>
              <a:t> Frontal Lobe:</a:t>
            </a:r>
            <a:r>
              <a:rPr lang="en-US" sz="3600" dirty="0" smtClean="0"/>
              <a:t> Results from damage…</a:t>
            </a:r>
            <a:endParaRPr lang="en-US" dirty="0"/>
          </a:p>
        </p:txBody>
      </p:sp>
      <p:sp>
        <p:nvSpPr>
          <p:cNvPr id="3" name="Content Placeholder 2"/>
          <p:cNvSpPr>
            <a:spLocks noGrp="1"/>
          </p:cNvSpPr>
          <p:nvPr>
            <p:ph sz="quarter" idx="1"/>
          </p:nvPr>
        </p:nvSpPr>
        <p:spPr>
          <a:xfrm>
            <a:off x="301752" y="1295400"/>
            <a:ext cx="8503920" cy="5257800"/>
          </a:xfrm>
        </p:spPr>
        <p:txBody>
          <a:bodyPr>
            <a:normAutofit fontScale="92500" lnSpcReduction="20000"/>
          </a:bodyPr>
          <a:lstStyle/>
          <a:p>
            <a:r>
              <a:rPr lang="en-US" sz="3500" dirty="0" smtClean="0"/>
              <a:t>Mental flexibility and spontaneity are impaired, but IQ is not reduced. </a:t>
            </a:r>
          </a:p>
          <a:p>
            <a:r>
              <a:rPr lang="en-US" sz="3500" dirty="0" smtClean="0"/>
              <a:t>Talking may increase or decrease dramatically. </a:t>
            </a:r>
          </a:p>
          <a:p>
            <a:r>
              <a:rPr lang="en-US" sz="3500" dirty="0" smtClean="0"/>
              <a:t>Perceptions regarding risk-taking and rule-abiding are impaired. </a:t>
            </a:r>
          </a:p>
          <a:p>
            <a:r>
              <a:rPr lang="en-US" sz="3500" dirty="0" smtClean="0"/>
              <a:t>Socialization can diminish or increase. </a:t>
            </a:r>
          </a:p>
          <a:p>
            <a:r>
              <a:rPr lang="en-US" sz="3500" dirty="0" smtClean="0"/>
              <a:t>Creativity is diminished or increased as well as problem solving skills. </a:t>
            </a:r>
          </a:p>
          <a:p>
            <a:r>
              <a:rPr lang="en-US" sz="3500" dirty="0" smtClean="0"/>
              <a:t>Distraction occurs more frequently. </a:t>
            </a:r>
          </a:p>
          <a:p>
            <a:r>
              <a:rPr lang="en-US" sz="3500" dirty="0" smtClean="0"/>
              <a:t>Loss of smell and/or taste. </a:t>
            </a:r>
          </a:p>
          <a:p>
            <a:pPr>
              <a:buNone/>
            </a:pPr>
            <a:endParaRPr lang="en-US" b="1" u="sng" dirty="0"/>
          </a:p>
        </p:txBody>
      </p:sp>
      <p:pic>
        <p:nvPicPr>
          <p:cNvPr id="4" name="Picture 3" descr="brain 3.bmp"/>
          <p:cNvPicPr>
            <a:picLocks noChangeAspect="1"/>
          </p:cNvPicPr>
          <p:nvPr/>
        </p:nvPicPr>
        <p:blipFill>
          <a:blip r:embed="rId2" cstate="print"/>
          <a:stretch>
            <a:fillRect/>
          </a:stretch>
        </p:blipFill>
        <p:spPr>
          <a:xfrm>
            <a:off x="7315200" y="4800600"/>
            <a:ext cx="1552381" cy="162857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1169</TotalTime>
  <Words>561</Words>
  <Application>Microsoft Office PowerPoint</Application>
  <PresentationFormat>On-screen Show (4:3)</PresentationFormat>
  <Paragraphs>37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The Brain</vt:lpstr>
      <vt:lpstr>The Brain</vt:lpstr>
      <vt:lpstr>The Basics</vt:lpstr>
      <vt:lpstr>Parts of the Brain</vt:lpstr>
      <vt:lpstr>Parts of the Brain</vt:lpstr>
      <vt:lpstr>Parts of the Brain</vt:lpstr>
      <vt:lpstr>Parts of the Brain</vt:lpstr>
      <vt:lpstr>Parts of the Brain</vt:lpstr>
      <vt:lpstr>        Frontal Lobe: Results from damage…</vt:lpstr>
      <vt:lpstr>Slide 10</vt:lpstr>
      <vt:lpstr>Slide 11</vt:lpstr>
      <vt:lpstr>Hemispheres – Brain Lateralization</vt:lpstr>
      <vt:lpstr>Left Hemisphere</vt:lpstr>
      <vt:lpstr>Right Hemisphere</vt:lpstr>
    </vt:vector>
  </TitlesOfParts>
  <Company>AST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Brain</dc:title>
  <dc:creator>Comp13</dc:creator>
  <cp:lastModifiedBy>Comp13</cp:lastModifiedBy>
  <cp:revision>21</cp:revision>
  <dcterms:created xsi:type="dcterms:W3CDTF">2010-09-22T14:04:52Z</dcterms:created>
  <dcterms:modified xsi:type="dcterms:W3CDTF">2010-09-24T14:29:32Z</dcterms:modified>
</cp:coreProperties>
</file>